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A57F6-8F31-E83F-9A49-D9F95BCDA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6EE87-7E14-9612-996F-4BBE4DBA8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CE64A-1820-81CE-1499-3DB4409C8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BB75-7553-4B4E-9C00-B168FA2265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240AC-E9A2-A310-BD02-C47E83113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4F07A-89CF-E96F-5271-18EC02BD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5497-A44A-41D8-B0F1-C66D09341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69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DB396-F6F4-794D-4551-3CB4F7AC6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36AFE-63BA-327D-4B99-777E6E221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8FF4E-7C2D-FE4E-04A1-50DC2EA2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BB75-7553-4B4E-9C00-B168FA2265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358A2-F8A0-33EB-6815-C6880142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DE1F2-C53F-C264-D553-C4A6E5E1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5497-A44A-41D8-B0F1-C66D09341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90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C69E1-1B7B-116D-5C02-1EF110EFCC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777567-E251-F85F-E522-8548306AB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70192-1726-7D6F-22CB-1FDE117DA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BB75-7553-4B4E-9C00-B168FA2265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41B97-02B0-4EB4-B6D5-6CD4D23EC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E3301-EB2D-8702-6857-A0C7AA4D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5497-A44A-41D8-B0F1-C66D09341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10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3CB35-BB6C-E4F2-FC1C-3246E0B8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1B22C-4F39-3C1F-9DF8-14DCE9715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0ECE8-F025-467B-DDBB-4B6E52D7E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BB75-7553-4B4E-9C00-B168FA2265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B4D85-797F-3A6C-1D90-5B4824C0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4F272-D68C-57F9-E23C-2CD36107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5497-A44A-41D8-B0F1-C66D09341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40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D688-FA14-8A5F-9D9A-8544BA95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518BD-EE08-4927-B529-70B1196F4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15C08-7D50-CAF8-AE09-7EFDEAE0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BB75-7553-4B4E-9C00-B168FA2265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6BFBD-E18D-D4B2-F4AC-6FDA1390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44CFD-8CE2-D08C-49DF-E7E4EBE0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5497-A44A-41D8-B0F1-C66D09341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5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EC76-F3BD-12E4-0620-CCC3773C3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8C5EA-2788-CF76-A886-74064B01B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2DFE4-C327-3587-0E06-E76E2D104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E6271-C771-645E-FCFF-D1AE437FA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BB75-7553-4B4E-9C00-B168FA2265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BD00B-C9C5-AFCD-04E7-4753AA3D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D159D-47AE-F9EA-73DD-4485B9E1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5497-A44A-41D8-B0F1-C66D09341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79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5FFB-5130-9439-7E5A-0A97CDEC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A6D6B-E7C5-1230-47ED-6ED8103F5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3A00F-5F6C-448A-F0A7-816677F0D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54B63-1526-FA4F-148C-656C7737A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8FF55-7C6C-A4F8-859E-3B0EB0A18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B68A9-32D9-0006-DCA6-61595905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BB75-7553-4B4E-9C00-B168FA2265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429CB1-AD21-860C-8645-3B6D3D91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4581CC-12D1-38D4-F69D-10DA4BB9C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5497-A44A-41D8-B0F1-C66D09341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13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ED3FD-EF64-28D3-20D1-13B5C6C6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18A23-8C3B-B254-A965-F5950A558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BB75-7553-4B4E-9C00-B168FA2265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10D7E-CF66-E7AC-7563-02660EFC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CF53E-DD97-5A38-DCEC-276BF490E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5497-A44A-41D8-B0F1-C66D09341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58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96BC2E-C186-344F-85FA-2FCD928A0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BB75-7553-4B4E-9C00-B168FA2265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A9644-05FE-082E-A42F-1BF3998FB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4C595-0DCF-CCE1-7AA9-68ECE0EB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5497-A44A-41D8-B0F1-C66D09341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40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D94DA-FE85-3EC4-BA0D-7ED28FA0D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A9EFD-E6E4-2796-5342-70C6CBB8F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0C054-CC8E-871E-081C-CD5788AAC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59BA3-5E4E-67D2-CAC6-AE63BB8F2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BB75-7553-4B4E-9C00-B168FA2265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705A0-6AB2-8E10-066C-D29304C0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E8B3B-4E66-E990-A456-2FF66FC9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5497-A44A-41D8-B0F1-C66D09341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55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F054-3F7D-570F-0691-E713DB24C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5F817C-9162-A5C4-5481-CEA3DF2CB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C9A99-213D-B061-E274-10C9E7300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137DF-A8E6-BA6F-A6B9-D46CF0CF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BB75-7553-4B4E-9C00-B168FA2265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15ACE-178F-63A7-CE9A-E9446238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C5C05-0547-D587-021C-90A37D28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5497-A44A-41D8-B0F1-C66D09341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55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29FBF5-ECFD-5E93-AFD9-FE150CFE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378DB-0582-673C-3415-BEC46C988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28487-6870-81F2-3D0E-F82DD1D6E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81BB75-7553-4B4E-9C00-B168FA22650E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7F470-9E05-DBD0-0C2E-827596899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12E09-2538-3BF9-03AD-A0669E96D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0E5497-A44A-41D8-B0F1-C66D09341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65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8D34-15F8-8EEA-EF77-65763FE7FE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Genetic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7BCA0-6B9D-BF6C-D270-5E631385C1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Sergey Ovchinnik</a:t>
            </a:r>
          </a:p>
          <a:p>
            <a:r>
              <a:rPr lang="en-GB" dirty="0"/>
              <a:t>for </a:t>
            </a:r>
            <a:r>
              <a:rPr lang="en-GB" dirty="0" err="1"/>
              <a:t>compsockent</a:t>
            </a:r>
            <a:r>
              <a:rPr lang="en-GB" dirty="0"/>
              <a:t> and AI society</a:t>
            </a:r>
          </a:p>
        </p:txBody>
      </p:sp>
    </p:spTree>
    <p:extLst>
      <p:ext uri="{BB962C8B-B14F-4D97-AF65-F5344CB8AC3E}">
        <p14:creationId xmlns:p14="http://schemas.microsoft.com/office/powerpoint/2010/main" val="2082938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D21C-5BE9-1C8E-E360-47237473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747248" cy="1325563"/>
          </a:xfrm>
        </p:spPr>
        <p:txBody>
          <a:bodyPr/>
          <a:lstStyle/>
          <a:p>
            <a:r>
              <a:rPr lang="en-GB" dirty="0"/>
              <a:t>Using evolution to solve optimisation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46FB-D72D-98FC-1AB1-68068F482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825625"/>
            <a:ext cx="10747248" cy="4351338"/>
          </a:xfrm>
        </p:spPr>
        <p:txBody>
          <a:bodyPr/>
          <a:lstStyle/>
          <a:p>
            <a:r>
              <a:rPr lang="en-GB" dirty="0"/>
              <a:t>We can run an evolutionary process over a number of generations</a:t>
            </a:r>
          </a:p>
          <a:p>
            <a:pPr lvl="1"/>
            <a:endParaRPr lang="en-GB" dirty="0"/>
          </a:p>
          <a:p>
            <a:r>
              <a:rPr lang="en-GB" dirty="0"/>
              <a:t>We can define fitness for individuals and make fitter ones more likely to reproduce</a:t>
            </a:r>
          </a:p>
          <a:p>
            <a:endParaRPr lang="en-GB" dirty="0"/>
          </a:p>
          <a:p>
            <a:r>
              <a:rPr lang="en-GB" dirty="0"/>
              <a:t>We can define reproduction as well, using data from two parent solutions to form a new child solution</a:t>
            </a:r>
          </a:p>
        </p:txBody>
      </p:sp>
    </p:spTree>
    <p:extLst>
      <p:ext uri="{BB962C8B-B14F-4D97-AF65-F5344CB8AC3E}">
        <p14:creationId xmlns:p14="http://schemas.microsoft.com/office/powerpoint/2010/main" val="415751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3660-3D45-DAF7-A29A-61AC8DBF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what we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9BE0-1638-A0DE-0F16-A901AD8EB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Generation function</a:t>
            </a:r>
          </a:p>
          <a:p>
            <a:pPr lvl="1"/>
            <a:r>
              <a:rPr lang="en-GB" dirty="0"/>
              <a:t>To generate new solutions</a:t>
            </a:r>
          </a:p>
          <a:p>
            <a:r>
              <a:rPr lang="en-GB" dirty="0"/>
              <a:t>Fitness function</a:t>
            </a:r>
          </a:p>
          <a:p>
            <a:pPr lvl="1"/>
            <a:r>
              <a:rPr lang="en-GB" dirty="0"/>
              <a:t>To evaluate solutions</a:t>
            </a:r>
          </a:p>
          <a:p>
            <a:r>
              <a:rPr lang="en-GB" dirty="0"/>
              <a:t>Selection function</a:t>
            </a:r>
          </a:p>
          <a:p>
            <a:pPr lvl="1"/>
            <a:r>
              <a:rPr lang="en-GB" dirty="0"/>
              <a:t>To select which ones get to breed</a:t>
            </a:r>
          </a:p>
          <a:p>
            <a:r>
              <a:rPr lang="en-GB" dirty="0"/>
              <a:t>Crossover function</a:t>
            </a:r>
          </a:p>
          <a:p>
            <a:pPr lvl="1"/>
            <a:r>
              <a:rPr lang="en-GB" dirty="0"/>
              <a:t>To breed solutions together</a:t>
            </a:r>
          </a:p>
          <a:p>
            <a:endParaRPr lang="en-GB" dirty="0"/>
          </a:p>
          <a:p>
            <a:r>
              <a:rPr lang="en-GB" dirty="0"/>
              <a:t>Generations loop</a:t>
            </a:r>
          </a:p>
        </p:txBody>
      </p:sp>
    </p:spTree>
    <p:extLst>
      <p:ext uri="{BB962C8B-B14F-4D97-AF65-F5344CB8AC3E}">
        <p14:creationId xmlns:p14="http://schemas.microsoft.com/office/powerpoint/2010/main" val="87438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8C41-8CD8-F0AE-5332-42EE221E6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Roulette wheel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008EA-6DE4-E101-D4BC-81F76B30B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common selection method is roulette wheel</a:t>
            </a:r>
          </a:p>
          <a:p>
            <a:endParaRPr lang="en-GB" dirty="0"/>
          </a:p>
          <a:p>
            <a:r>
              <a:rPr lang="en-GB" dirty="0"/>
              <a:t>Imagine a roulette wheel with sectors</a:t>
            </a:r>
          </a:p>
          <a:p>
            <a:endParaRPr lang="en-GB" dirty="0"/>
          </a:p>
          <a:p>
            <a:r>
              <a:rPr lang="en-GB" dirty="0"/>
              <a:t>Some sectors are wider, so more likely to  be picked</a:t>
            </a:r>
          </a:p>
          <a:p>
            <a:endParaRPr lang="en-GB" dirty="0"/>
          </a:p>
          <a:p>
            <a:r>
              <a:rPr lang="en-GB" dirty="0"/>
              <a:t>We do the same with individual solutions and width of a sector is equal to the fitness</a:t>
            </a:r>
          </a:p>
        </p:txBody>
      </p:sp>
      <p:pic>
        <p:nvPicPr>
          <p:cNvPr id="1026" name="Picture 2" descr="Brown Mahogany Roulette Wheel by Geoffrey Parker | ABASK">
            <a:extLst>
              <a:ext uri="{FF2B5EF4-FFF2-40B4-BE49-F238E27FC236}">
                <a16:creationId xmlns:a16="http://schemas.microsoft.com/office/drawing/2014/main" id="{35388892-7367-1506-A000-9C5D49A81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42" y="274320"/>
            <a:ext cx="2501552" cy="333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13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2F0C8-93B8-18C8-B76F-D8ADF9F9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CF867-74A8-B7E0-6EA7-6671923B7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5264" cy="4351338"/>
          </a:xfrm>
        </p:spPr>
        <p:txBody>
          <a:bodyPr/>
          <a:lstStyle/>
          <a:p>
            <a:r>
              <a:rPr lang="en-GB" dirty="0"/>
              <a:t>Let’s make our Monte Carlo solution run through several generations</a:t>
            </a:r>
          </a:p>
          <a:p>
            <a:endParaRPr lang="en-GB" dirty="0"/>
          </a:p>
          <a:p>
            <a:r>
              <a:rPr lang="en-GB" dirty="0"/>
              <a:t>First one is still randomly generated</a:t>
            </a:r>
          </a:p>
          <a:p>
            <a:endParaRPr lang="en-GB" dirty="0"/>
          </a:p>
          <a:p>
            <a:r>
              <a:rPr lang="en-GB" dirty="0"/>
              <a:t>Then we breed individuals to create children for the next generation</a:t>
            </a:r>
          </a:p>
          <a:p>
            <a:endParaRPr lang="en-GB" dirty="0"/>
          </a:p>
          <a:p>
            <a:r>
              <a:rPr lang="en-GB" dirty="0"/>
              <a:t>Repeat until they evolve</a:t>
            </a:r>
          </a:p>
        </p:txBody>
      </p:sp>
    </p:spTree>
    <p:extLst>
      <p:ext uri="{BB962C8B-B14F-4D97-AF65-F5344CB8AC3E}">
        <p14:creationId xmlns:p14="http://schemas.microsoft.com/office/powerpoint/2010/main" val="13838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4575-7002-1456-3148-0BB1CE4F0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" y="365125"/>
            <a:ext cx="10515600" cy="1325563"/>
          </a:xfrm>
        </p:spPr>
        <p:txBody>
          <a:bodyPr/>
          <a:lstStyle/>
          <a:p>
            <a:r>
              <a:rPr lang="en-GB" dirty="0"/>
              <a:t>Extra topic: Mutation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C271E-9E33-9ABF-5809-96CFFE4A1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84" y="1825625"/>
            <a:ext cx="10984992" cy="4351338"/>
          </a:xfrm>
        </p:spPr>
        <p:txBody>
          <a:bodyPr/>
          <a:lstStyle/>
          <a:p>
            <a:r>
              <a:rPr lang="en-GB" dirty="0"/>
              <a:t>In real life breeding, genes are generally copied from parents</a:t>
            </a:r>
          </a:p>
          <a:p>
            <a:endParaRPr lang="en-GB" dirty="0"/>
          </a:p>
          <a:p>
            <a:r>
              <a:rPr lang="en-GB" dirty="0"/>
              <a:t>But sometimes mutations occur due to faulty copying</a:t>
            </a:r>
          </a:p>
          <a:p>
            <a:endParaRPr lang="en-GB" dirty="0"/>
          </a:p>
          <a:p>
            <a:r>
              <a:rPr lang="en-GB" dirty="0"/>
              <a:t>So the child can have unique genes not present in either of its parents</a:t>
            </a:r>
          </a:p>
          <a:p>
            <a:endParaRPr lang="en-GB" dirty="0"/>
          </a:p>
          <a:p>
            <a:r>
              <a:rPr lang="en-GB" dirty="0"/>
              <a:t>We can add a Mutation Function to slightly mutate children after crossover, with a small probability</a:t>
            </a:r>
          </a:p>
        </p:txBody>
      </p:sp>
    </p:spTree>
    <p:extLst>
      <p:ext uri="{BB962C8B-B14F-4D97-AF65-F5344CB8AC3E}">
        <p14:creationId xmlns:p14="http://schemas.microsoft.com/office/powerpoint/2010/main" val="222805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0FD3-8C30-FFD5-EDC4-AC55B974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topic: Elitism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DF9D5-B58D-7756-9252-562097000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0672" cy="4351338"/>
          </a:xfrm>
        </p:spPr>
        <p:txBody>
          <a:bodyPr>
            <a:normAutofit/>
          </a:bodyPr>
          <a:lstStyle/>
          <a:p>
            <a:r>
              <a:rPr lang="en-GB" dirty="0"/>
              <a:t>In real life evolution, generations die out completely after some time, meaning that some great individuals are lost forever</a:t>
            </a:r>
          </a:p>
          <a:p>
            <a:endParaRPr lang="en-GB" dirty="0"/>
          </a:p>
          <a:p>
            <a:r>
              <a:rPr lang="en-GB" dirty="0"/>
              <a:t>In artificial evolution we can keep them alive for longer</a:t>
            </a:r>
          </a:p>
          <a:p>
            <a:endParaRPr lang="en-GB" dirty="0"/>
          </a:p>
          <a:p>
            <a:r>
              <a:rPr lang="en-GB" dirty="0"/>
              <a:t>We can do this by keeping a few really good individuals around between generations</a:t>
            </a:r>
          </a:p>
          <a:p>
            <a:endParaRPr lang="en-GB" dirty="0"/>
          </a:p>
          <a:p>
            <a:r>
              <a:rPr lang="en-GB" dirty="0"/>
              <a:t>So next generation will include the best members of the current one </a:t>
            </a:r>
          </a:p>
        </p:txBody>
      </p:sp>
    </p:spTree>
    <p:extLst>
      <p:ext uri="{BB962C8B-B14F-4D97-AF65-F5344CB8AC3E}">
        <p14:creationId xmlns:p14="http://schemas.microsoft.com/office/powerpoint/2010/main" val="174147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62AD-9F2C-D233-E7B9-A31195EE6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topic: Re-generation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D16C2-92C5-90BC-91EA-2ACC77157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the population evolves, it will likely converge to one solution</a:t>
            </a:r>
          </a:p>
          <a:p>
            <a:endParaRPr lang="en-GB" dirty="0"/>
          </a:p>
          <a:p>
            <a:r>
              <a:rPr lang="en-GB" dirty="0"/>
              <a:t>So it won’t be able to explore other solutions anymore</a:t>
            </a:r>
          </a:p>
          <a:p>
            <a:endParaRPr lang="en-GB" dirty="0"/>
          </a:p>
          <a:p>
            <a:r>
              <a:rPr lang="en-GB" dirty="0"/>
              <a:t>We can solve it by creating some new individuals using our generation function and allow them to participate in breeding</a:t>
            </a:r>
          </a:p>
          <a:p>
            <a:endParaRPr lang="en-GB" dirty="0"/>
          </a:p>
          <a:p>
            <a:r>
              <a:rPr lang="en-GB" dirty="0"/>
              <a:t>Makes the algorithm noisier but mitigates premature convergence</a:t>
            </a:r>
          </a:p>
        </p:txBody>
      </p:sp>
    </p:spTree>
    <p:extLst>
      <p:ext uri="{BB962C8B-B14F-4D97-AF65-F5344CB8AC3E}">
        <p14:creationId xmlns:p14="http://schemas.microsoft.com/office/powerpoint/2010/main" val="132476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C405-6729-87BA-C369-B2D2AD19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program these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741FF-6293-4EBB-2D22-B0E4C2671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will copy over some of the best individuals from each generation to the next generation to preserve the elites</a:t>
            </a:r>
          </a:p>
          <a:p>
            <a:endParaRPr lang="en-GB" dirty="0"/>
          </a:p>
          <a:p>
            <a:r>
              <a:rPr lang="en-GB" dirty="0"/>
              <a:t>We will re-generate some individuals to enforce diversity</a:t>
            </a:r>
          </a:p>
          <a:p>
            <a:endParaRPr lang="en-GB" dirty="0"/>
          </a:p>
          <a:p>
            <a:r>
              <a:rPr lang="en-GB" dirty="0"/>
              <a:t>We will introduce a chance that a child will mutate</a:t>
            </a:r>
          </a:p>
        </p:txBody>
      </p:sp>
    </p:spTree>
    <p:extLst>
      <p:ext uri="{BB962C8B-B14F-4D97-AF65-F5344CB8AC3E}">
        <p14:creationId xmlns:p14="http://schemas.microsoft.com/office/powerpoint/2010/main" val="356420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3FEE4-8AF3-81ED-5AEE-0827F7B0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B51A9-6237-1B26-13FE-2D202AB95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0984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Generations loop to run evolution</a:t>
            </a:r>
          </a:p>
          <a:p>
            <a:endParaRPr lang="en-GB" dirty="0"/>
          </a:p>
          <a:p>
            <a:r>
              <a:rPr lang="en-GB" dirty="0"/>
              <a:t>Generation function to create individuals</a:t>
            </a:r>
          </a:p>
          <a:p>
            <a:r>
              <a:rPr lang="en-GB" dirty="0"/>
              <a:t>Fitness function to evaluate them</a:t>
            </a:r>
          </a:p>
          <a:p>
            <a:r>
              <a:rPr lang="en-GB" dirty="0"/>
              <a:t>Selection function to select individual for breeding</a:t>
            </a:r>
          </a:p>
          <a:p>
            <a:r>
              <a:rPr lang="en-GB" dirty="0"/>
              <a:t>Crossover function to perform breeding</a:t>
            </a:r>
          </a:p>
          <a:p>
            <a:r>
              <a:rPr lang="en-GB" dirty="0"/>
              <a:t>Mutation function to increase randomness</a:t>
            </a:r>
          </a:p>
          <a:p>
            <a:endParaRPr lang="en-GB" dirty="0"/>
          </a:p>
          <a:p>
            <a:r>
              <a:rPr lang="en-GB" dirty="0"/>
              <a:t>Elitism and re-generation to preserve good solutions and enforce diversity</a:t>
            </a:r>
          </a:p>
        </p:txBody>
      </p:sp>
    </p:spTree>
    <p:extLst>
      <p:ext uri="{BB962C8B-B14F-4D97-AF65-F5344CB8AC3E}">
        <p14:creationId xmlns:p14="http://schemas.microsoft.com/office/powerpoint/2010/main" val="357104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2A85B-7F4B-8903-5492-ED9B4D873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682A6-EBEB-2D42-88DD-4058E817F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Optimisation Problems</a:t>
            </a:r>
          </a:p>
          <a:p>
            <a:endParaRPr lang="en-GB" dirty="0"/>
          </a:p>
          <a:p>
            <a:r>
              <a:rPr lang="en-GB" dirty="0"/>
              <a:t>Simple trial and error</a:t>
            </a:r>
          </a:p>
          <a:p>
            <a:endParaRPr lang="en-GB" dirty="0"/>
          </a:p>
          <a:p>
            <a:r>
              <a:rPr lang="en-GB" dirty="0"/>
              <a:t>Evolutionary approach to optimisation</a:t>
            </a:r>
          </a:p>
          <a:p>
            <a:endParaRPr lang="en-GB" dirty="0"/>
          </a:p>
          <a:p>
            <a:r>
              <a:rPr lang="en-GB" dirty="0"/>
              <a:t>Genetic algorithm basics</a:t>
            </a:r>
          </a:p>
          <a:p>
            <a:endParaRPr lang="en-GB" dirty="0"/>
          </a:p>
          <a:p>
            <a:r>
              <a:rPr lang="en-GB" dirty="0"/>
              <a:t>Some advanced topics</a:t>
            </a:r>
          </a:p>
        </p:txBody>
      </p:sp>
    </p:spTree>
    <p:extLst>
      <p:ext uri="{BB962C8B-B14F-4D97-AF65-F5344CB8AC3E}">
        <p14:creationId xmlns:p14="http://schemas.microsoft.com/office/powerpoint/2010/main" val="185519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AC279-59E9-855B-321A-A3AD1275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Optimisation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1F374-5E13-2059-B691-380AD335F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computational problems have many different solutions</a:t>
            </a:r>
          </a:p>
          <a:p>
            <a:pPr lvl="1"/>
            <a:r>
              <a:rPr lang="en-GB" dirty="0"/>
              <a:t>Path finding on a map</a:t>
            </a:r>
          </a:p>
          <a:p>
            <a:pPr lvl="1"/>
            <a:r>
              <a:rPr lang="en-GB" dirty="0"/>
              <a:t>Traveling salesman</a:t>
            </a:r>
          </a:p>
          <a:p>
            <a:pPr lvl="1"/>
            <a:r>
              <a:rPr lang="en-GB" dirty="0"/>
              <a:t>Knapsack problem</a:t>
            </a:r>
          </a:p>
          <a:p>
            <a:pPr lvl="1"/>
            <a:r>
              <a:rPr lang="en-GB" dirty="0"/>
              <a:t>Scheduling events</a:t>
            </a:r>
          </a:p>
          <a:p>
            <a:pPr lvl="1"/>
            <a:r>
              <a:rPr lang="en-GB" dirty="0"/>
              <a:t>Game strategies</a:t>
            </a:r>
          </a:p>
          <a:p>
            <a:pPr lvl="1"/>
            <a:r>
              <a:rPr lang="en-GB" dirty="0"/>
              <a:t>etc.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64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2384D-3CA8-F31F-F70A-60059B277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 optimisation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4E4E4-EB7B-2E26-9735-3EF78F852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problem that has many correct solutions</a:t>
            </a:r>
          </a:p>
          <a:p>
            <a:endParaRPr lang="en-GB" dirty="0"/>
          </a:p>
          <a:p>
            <a:r>
              <a:rPr lang="en-GB" dirty="0"/>
              <a:t>Some solutions are better than others</a:t>
            </a:r>
          </a:p>
          <a:p>
            <a:pPr lvl="1"/>
            <a:r>
              <a:rPr lang="en-GB" dirty="0"/>
              <a:t>Shorter paths</a:t>
            </a:r>
          </a:p>
          <a:p>
            <a:pPr lvl="1"/>
            <a:r>
              <a:rPr lang="en-GB" dirty="0"/>
              <a:t>Bigger knapsacks</a:t>
            </a:r>
          </a:p>
          <a:p>
            <a:pPr lvl="1"/>
            <a:r>
              <a:rPr lang="en-GB" dirty="0"/>
              <a:t>Less conflicting schedules</a:t>
            </a:r>
          </a:p>
          <a:p>
            <a:pPr lvl="1"/>
            <a:r>
              <a:rPr lang="en-GB" dirty="0"/>
              <a:t>Higher scoring game strategies</a:t>
            </a:r>
          </a:p>
        </p:txBody>
      </p:sp>
    </p:spTree>
    <p:extLst>
      <p:ext uri="{BB962C8B-B14F-4D97-AF65-F5344CB8AC3E}">
        <p14:creationId xmlns:p14="http://schemas.microsoft.com/office/powerpoint/2010/main" val="174941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8034-30C8-63E1-3242-BAA60E16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solve optimisation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13DDC-28D6-F7C1-61D9-5F392FB86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need:</a:t>
            </a:r>
          </a:p>
          <a:p>
            <a:endParaRPr lang="en-GB" dirty="0"/>
          </a:p>
          <a:p>
            <a:r>
              <a:rPr lang="en-GB" dirty="0"/>
              <a:t>A way to decide which solutions are valid</a:t>
            </a:r>
          </a:p>
          <a:p>
            <a:endParaRPr lang="en-GB" dirty="0"/>
          </a:p>
          <a:p>
            <a:r>
              <a:rPr lang="en-GB" dirty="0"/>
              <a:t>A way to decide which solutions are better</a:t>
            </a:r>
          </a:p>
          <a:p>
            <a:pPr lvl="1"/>
            <a:r>
              <a:rPr lang="en-GB" dirty="0"/>
              <a:t>Ideally a numerical measure</a:t>
            </a:r>
          </a:p>
          <a:p>
            <a:pPr lvl="1"/>
            <a:endParaRPr lang="en-GB" dirty="0"/>
          </a:p>
          <a:p>
            <a:r>
              <a:rPr lang="en-GB" dirty="0"/>
              <a:t>A simple algorithm that will try solutions and find the best one</a:t>
            </a:r>
          </a:p>
        </p:txBody>
      </p:sp>
    </p:spTree>
    <p:extLst>
      <p:ext uri="{BB962C8B-B14F-4D97-AF65-F5344CB8AC3E}">
        <p14:creationId xmlns:p14="http://schemas.microsoft.com/office/powerpoint/2010/main" val="31711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2A37-DC1F-09D5-969A-617A6C5D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Monte Carlo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0BD55-89C7-6C8E-B44F-C0A2EFE0B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algorithm that tries different random solutions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Keeps track of the best one it has seen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Let’s program one...</a:t>
            </a:r>
          </a:p>
        </p:txBody>
      </p:sp>
    </p:spTree>
    <p:extLst>
      <p:ext uri="{BB962C8B-B14F-4D97-AF65-F5344CB8AC3E}">
        <p14:creationId xmlns:p14="http://schemas.microsoft.com/office/powerpoint/2010/main" val="113894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75DD-3360-96DA-DB99-2806791EC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Monte Carlo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12DF8-FB50-588B-EFBB-25B29EF74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Good as a baseline solution</a:t>
            </a:r>
          </a:p>
          <a:p>
            <a:endParaRPr lang="en-GB" dirty="0"/>
          </a:p>
          <a:p>
            <a:r>
              <a:rPr lang="en-GB" dirty="0"/>
              <a:t>Very easy to make</a:t>
            </a:r>
          </a:p>
          <a:p>
            <a:endParaRPr lang="en-GB" dirty="0"/>
          </a:p>
          <a:p>
            <a:r>
              <a:rPr lang="en-GB" dirty="0"/>
              <a:t>Not particularly strong for larger problems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53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A9F09-3009-BDCF-FC07-C3B36E4E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Evolutionary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64CE5-437E-CAD4-9CE2-F02CDA923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nature, populations of species evolve over time to adapt to changing environments</a:t>
            </a:r>
          </a:p>
          <a:p>
            <a:endParaRPr lang="en-GB" dirty="0"/>
          </a:p>
          <a:p>
            <a:r>
              <a:rPr lang="en-GB" dirty="0"/>
              <a:t>A population of somewhat random individuals</a:t>
            </a:r>
          </a:p>
          <a:p>
            <a:r>
              <a:rPr lang="en-GB" dirty="0"/>
              <a:t>Survival of the fittest</a:t>
            </a:r>
          </a:p>
          <a:p>
            <a:endParaRPr lang="en-GB" dirty="0"/>
          </a:p>
          <a:p>
            <a:r>
              <a:rPr lang="en-GB" dirty="0"/>
              <a:t>Sounds familiar</a:t>
            </a:r>
          </a:p>
        </p:txBody>
      </p:sp>
    </p:spTree>
    <p:extLst>
      <p:ext uri="{BB962C8B-B14F-4D97-AF65-F5344CB8AC3E}">
        <p14:creationId xmlns:p14="http://schemas.microsoft.com/office/powerpoint/2010/main" val="370576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BD3D-D4C7-5732-F246-45812AF8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Evolution and reproduction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1CA90-9743-F500-4BA6-6A33660C2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main evolutionary drive is ability to reproduce</a:t>
            </a:r>
          </a:p>
          <a:p>
            <a:endParaRPr lang="en-GB" dirty="0"/>
          </a:p>
          <a:p>
            <a:r>
              <a:rPr lang="en-GB" dirty="0"/>
              <a:t>Your genes will be more prevalent in the population if you reproduce more</a:t>
            </a:r>
          </a:p>
          <a:p>
            <a:endParaRPr lang="en-GB" dirty="0"/>
          </a:p>
          <a:p>
            <a:r>
              <a:rPr lang="en-GB" dirty="0"/>
              <a:t>So fitness in nature is largely related to reproductive performance</a:t>
            </a:r>
          </a:p>
          <a:p>
            <a:endParaRPr lang="en-GB" dirty="0"/>
          </a:p>
          <a:p>
            <a:r>
              <a:rPr lang="en-GB" dirty="0"/>
              <a:t>And survival, of course</a:t>
            </a:r>
          </a:p>
        </p:txBody>
      </p:sp>
    </p:spTree>
    <p:extLst>
      <p:ext uri="{BB962C8B-B14F-4D97-AF65-F5344CB8AC3E}">
        <p14:creationId xmlns:p14="http://schemas.microsoft.com/office/powerpoint/2010/main" val="293574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643</Words>
  <Application>Microsoft Office PowerPoint</Application>
  <PresentationFormat>Widescreen</PresentationFormat>
  <Paragraphs>138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Genetic Algorithms</vt:lpstr>
      <vt:lpstr>In this session</vt:lpstr>
      <vt:lpstr>Optimisation problems</vt:lpstr>
      <vt:lpstr>What is an optimisation problem</vt:lpstr>
      <vt:lpstr>How to solve optimisation problems</vt:lpstr>
      <vt:lpstr>Monte Carlo algorithm</vt:lpstr>
      <vt:lpstr>Monte Carlo algorithm</vt:lpstr>
      <vt:lpstr>Evolutionary approach</vt:lpstr>
      <vt:lpstr>Evolution and reproduction</vt:lpstr>
      <vt:lpstr>Using evolution to solve optimisation problems</vt:lpstr>
      <vt:lpstr>Summary of what we need</vt:lpstr>
      <vt:lpstr>Roulette wheel selection</vt:lpstr>
      <vt:lpstr>Let’s code</vt:lpstr>
      <vt:lpstr>Extra topic: Mutation</vt:lpstr>
      <vt:lpstr>Extra topic: Elitism</vt:lpstr>
      <vt:lpstr>Extra topic: Re-generation</vt:lpstr>
      <vt:lpstr>Let’s program these in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Sergey Ovchinnik</dc:creator>
  <cp:lastModifiedBy>Sergey Ovchinnik</cp:lastModifiedBy>
  <cp:revision>24</cp:revision>
  <dcterms:created xsi:type="dcterms:W3CDTF">2026-02-25T09:45:35Z</dcterms:created>
  <dcterms:modified xsi:type="dcterms:W3CDTF">2026-02-25T12:19:59Z</dcterms:modified>
</cp:coreProperties>
</file>